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8"/>
  </p:notesMasterIdLst>
  <p:sldIdLst>
    <p:sldId id="256" r:id="rId2"/>
    <p:sldId id="258" r:id="rId3"/>
    <p:sldId id="259" r:id="rId4"/>
    <p:sldId id="260" r:id="rId5"/>
    <p:sldId id="262" r:id="rId6"/>
    <p:sldId id="263" r:id="rId7"/>
  </p:sldIdLst>
  <p:sldSz cx="12801600" cy="9601200" type="A3"/>
  <p:notesSz cx="6858000" cy="91440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2202_井口梨玖" initials="m" lastIdx="1" clrIdx="0">
    <p:extLst>
      <p:ext uri="{19B8F6BF-5375-455C-9EA6-DF929625EA0E}">
        <p15:presenceInfo xmlns:p15="http://schemas.microsoft.com/office/powerpoint/2012/main" userId="S-1-5-21-1358550905-1163008004-738014647-10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140" y="8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CB380-C440-48FA-B122-AFC8DC65C3B8}"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ED527-0538-42A5-9D55-67AB00F11FCF}" type="slidenum">
              <a:rPr kumimoji="1" lang="ja-JP" altLang="en-US" smtClean="0"/>
              <a:t>‹#›</a:t>
            </a:fld>
            <a:endParaRPr kumimoji="1" lang="ja-JP" altLang="en-US"/>
          </a:p>
        </p:txBody>
      </p:sp>
    </p:spTree>
    <p:extLst>
      <p:ext uri="{BB962C8B-B14F-4D97-AF65-F5344CB8AC3E}">
        <p14:creationId xmlns:p14="http://schemas.microsoft.com/office/powerpoint/2010/main" val="40572639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機械科の授業実習を通し</a:t>
            </a:r>
            <a:endParaRPr kumimoji="1" lang="en-US" altLang="ja-JP" dirty="0"/>
          </a:p>
          <a:p>
            <a:r>
              <a:rPr kumimoji="1" lang="ja-JP" altLang="en-US" dirty="0"/>
              <a:t>工作物の加工、シーケンス制御、電気回路などの</a:t>
            </a:r>
          </a:p>
          <a:p>
            <a:endParaRPr kumimoji="1" lang="ja-JP" altLang="en-US" dirty="0"/>
          </a:p>
        </p:txBody>
      </p:sp>
      <p:sp>
        <p:nvSpPr>
          <p:cNvPr id="4" name="スライド番号プレースホルダー 3"/>
          <p:cNvSpPr>
            <a:spLocks noGrp="1"/>
          </p:cNvSpPr>
          <p:nvPr>
            <p:ph type="sldNum" sz="quarter" idx="10"/>
          </p:nvPr>
        </p:nvSpPr>
        <p:spPr/>
        <p:txBody>
          <a:bodyPr/>
          <a:lstStyle/>
          <a:p>
            <a:fld id="{473ED527-0538-42A5-9D55-67AB00F11FCF}" type="slidenum">
              <a:rPr kumimoji="1" lang="ja-JP" altLang="en-US" smtClean="0"/>
              <a:t>2</a:t>
            </a:fld>
            <a:endParaRPr kumimoji="1" lang="ja-JP" altLang="en-US"/>
          </a:p>
        </p:txBody>
      </p:sp>
    </p:spTree>
    <p:extLst>
      <p:ext uri="{BB962C8B-B14F-4D97-AF65-F5344CB8AC3E}">
        <p14:creationId xmlns:p14="http://schemas.microsoft.com/office/powerpoint/2010/main" val="295111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0200" y="1571308"/>
            <a:ext cx="9601200" cy="3342640"/>
          </a:xfrm>
        </p:spPr>
        <p:txBody>
          <a:bodyPr anchor="b"/>
          <a:lstStyle>
            <a:lvl1pPr algn="ctr">
              <a:defRPr sz="6300"/>
            </a:lvl1pPr>
          </a:lstStyle>
          <a:p>
            <a:r>
              <a:rPr kumimoji="1" lang="ja-JP" altLang="en-US"/>
              <a:t>マスター タイトルの書式設定</a:t>
            </a:r>
          </a:p>
        </p:txBody>
      </p:sp>
      <p:sp>
        <p:nvSpPr>
          <p:cNvPr id="3" name="サブタイトル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61650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120784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61145" y="511175"/>
            <a:ext cx="2760345" cy="813657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80110" y="511175"/>
            <a:ext cx="8121015" cy="813657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275509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33421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73443" y="2393634"/>
            <a:ext cx="11041380" cy="3993832"/>
          </a:xfrm>
        </p:spPr>
        <p:txBody>
          <a:bodyPr anchor="b"/>
          <a:lstStyle>
            <a:lvl1pPr>
              <a:defRPr sz="63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307527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801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4808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125574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81777" y="511176"/>
            <a:ext cx="11041380" cy="1855788"/>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81778" y="3507105"/>
            <a:ext cx="5415676"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480810" y="3507105"/>
            <a:ext cx="5442347"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29819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101820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308577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コンテンツ プレースホルダー 2"/>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281757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図プレースホルダー 2"/>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kumimoji="1" lang="ja-JP" altLang="en-US"/>
          </a:p>
        </p:txBody>
      </p:sp>
      <p:sp>
        <p:nvSpPr>
          <p:cNvPr id="4" name="テキスト プレースホルダー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CEF41F-C21F-4442-925B-60AD5C78F134}" type="datetimeFigureOut">
              <a:rPr kumimoji="1" lang="ja-JP" altLang="en-US" smtClean="0"/>
              <a:t>2024/7/19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286964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AFCEF41F-C21F-4442-925B-60AD5C78F134}" type="datetimeFigureOut">
              <a:rPr kumimoji="1" lang="ja-JP" altLang="en-US" smtClean="0"/>
              <a:t>2024/7/19</a:t>
            </a:fld>
            <a:endParaRPr kumimoji="1" lang="ja-JP" altLang="en-US"/>
          </a:p>
        </p:txBody>
      </p:sp>
      <p:sp>
        <p:nvSpPr>
          <p:cNvPr id="5" name="フッター プレースホルダー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CDFCFD14-6D0B-4AFD-96DB-B3AFBAA36B28}" type="slidenum">
              <a:rPr kumimoji="1" lang="ja-JP" altLang="en-US" smtClean="0"/>
              <a:t>‹#›</a:t>
            </a:fld>
            <a:endParaRPr kumimoji="1" lang="ja-JP" altLang="en-US"/>
          </a:p>
        </p:txBody>
      </p:sp>
    </p:spTree>
    <p:extLst>
      <p:ext uri="{BB962C8B-B14F-4D97-AF65-F5344CB8AC3E}">
        <p14:creationId xmlns:p14="http://schemas.microsoft.com/office/powerpoint/2010/main" val="354778232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ja-JP"/>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136" y="1408077"/>
            <a:ext cx="13057872" cy="1382579"/>
          </a:xfrm>
        </p:spPr>
        <p:txBody>
          <a:bodyPr>
            <a:normAutofit/>
          </a:bodyPr>
          <a:lstStyle/>
          <a:p>
            <a:r>
              <a:rPr kumimoji="1" lang="ja-JP" altLang="en-US" sz="7200" dirty="0">
                <a:latin typeface="UD デジタル 教科書体 NK-R" panose="02020400000000000000" pitchFamily="18" charset="-128"/>
                <a:ea typeface="UD デジタル 教科書体 NK-R" panose="02020400000000000000" pitchFamily="18" charset="-128"/>
              </a:rPr>
              <a:t>みんなで楽しく認知症予防</a:t>
            </a:r>
          </a:p>
        </p:txBody>
      </p:sp>
      <p:sp>
        <p:nvSpPr>
          <p:cNvPr id="6" name="テキスト ボックス 5"/>
          <p:cNvSpPr txBox="1"/>
          <p:nvPr/>
        </p:nvSpPr>
        <p:spPr>
          <a:xfrm>
            <a:off x="2107361" y="3902240"/>
            <a:ext cx="8854743" cy="2554545"/>
          </a:xfrm>
          <a:prstGeom prst="rect">
            <a:avLst/>
          </a:prstGeom>
          <a:noFill/>
        </p:spPr>
        <p:txBody>
          <a:bodyPr wrap="square" rtlCol="0">
            <a:spAutoFit/>
          </a:bodyPr>
          <a:lstStyle/>
          <a:p>
            <a:r>
              <a:rPr lang="ja-JP" altLang="en-US" sz="4000" dirty="0">
                <a:latin typeface="UD デジタル 教科書体 NK-R" panose="02020400000000000000" pitchFamily="18" charset="-128"/>
                <a:ea typeface="UD デジタル 教科書体 NK-R" panose="02020400000000000000" pitchFamily="18" charset="-128"/>
              </a:rPr>
              <a:t>記憶力をきたえられるような簡単なゲームを遊んでもらうことで、</a:t>
            </a:r>
            <a:r>
              <a:rPr kumimoji="1" lang="ja-JP" altLang="en-US" sz="4000" dirty="0">
                <a:latin typeface="UD デジタル 教科書体 NK-R" panose="02020400000000000000" pitchFamily="18" charset="-128"/>
                <a:ea typeface="UD デジタル 教科書体 NK-R" panose="02020400000000000000" pitchFamily="18" charset="-128"/>
              </a:rPr>
              <a:t>世の中で問題となっている認知症への対策に少しでも貢献できないかと考えた。</a:t>
            </a:r>
          </a:p>
        </p:txBody>
      </p:sp>
      <p:pic>
        <p:nvPicPr>
          <p:cNvPr id="3" name="図 2"/>
          <p:cNvPicPr>
            <a:picLocks noChangeAspect="1"/>
          </p:cNvPicPr>
          <p:nvPr/>
        </p:nvPicPr>
        <p:blipFill>
          <a:blip r:embed="rId2"/>
          <a:stretch>
            <a:fillRect/>
          </a:stretch>
        </p:blipFill>
        <p:spPr>
          <a:xfrm>
            <a:off x="5373509" y="7147108"/>
            <a:ext cx="1990725" cy="2000250"/>
          </a:xfrm>
          <a:prstGeom prst="rect">
            <a:avLst/>
          </a:prstGeom>
        </p:spPr>
      </p:pic>
    </p:spTree>
    <p:extLst>
      <p:ext uri="{BB962C8B-B14F-4D97-AF65-F5344CB8AC3E}">
        <p14:creationId xmlns:p14="http://schemas.microsoft.com/office/powerpoint/2010/main" val="234959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6694" y="552128"/>
            <a:ext cx="3672408" cy="1728192"/>
          </a:xfrm>
        </p:spPr>
        <p:txBody>
          <a:bodyPr>
            <a:normAutofit/>
          </a:bodyPr>
          <a:lstStyle/>
          <a:p>
            <a:pPr algn="ctr"/>
            <a:r>
              <a:rPr kumimoji="1" lang="ja-JP" altLang="en-US" sz="4800" dirty="0"/>
              <a:t>仮説</a:t>
            </a:r>
          </a:p>
        </p:txBody>
      </p:sp>
      <p:sp>
        <p:nvSpPr>
          <p:cNvPr id="4" name="コンテンツ プレースホルダー 3"/>
          <p:cNvSpPr>
            <a:spLocks noGrp="1"/>
          </p:cNvSpPr>
          <p:nvPr>
            <p:ph idx="1"/>
          </p:nvPr>
        </p:nvSpPr>
        <p:spPr>
          <a:xfrm>
            <a:off x="1072207" y="2352328"/>
            <a:ext cx="11306467" cy="4320480"/>
          </a:xfrm>
        </p:spPr>
        <p:txBody>
          <a:bodyPr>
            <a:noAutofit/>
          </a:bodyPr>
          <a:lstStyle/>
          <a:p>
            <a:pPr marL="0" indent="0" algn="ctr">
              <a:buNone/>
            </a:pPr>
            <a:r>
              <a:rPr lang="ja-JP" altLang="en-US" sz="4800" dirty="0">
                <a:latin typeface="UD デジタル 教科書体 NK-R" panose="02020400000000000000" pitchFamily="18" charset="-128"/>
                <a:ea typeface="UD デジタル 教科書体 NK-R" panose="02020400000000000000" pitchFamily="18" charset="-128"/>
              </a:rPr>
              <a:t>実習</a:t>
            </a:r>
            <a:r>
              <a:rPr kumimoji="1" lang="ja-JP" altLang="en-US" sz="4800" dirty="0">
                <a:latin typeface="UD デジタル 教科書体 NK-R" panose="02020400000000000000" pitchFamily="18" charset="-128"/>
                <a:ea typeface="UD デジタル 教科書体 NK-R" panose="02020400000000000000" pitchFamily="18" charset="-128"/>
              </a:rPr>
              <a:t>で学んだシーケンス回路や、</a:t>
            </a: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kumimoji="1" lang="ja-JP" altLang="en-US" sz="4800" dirty="0">
                <a:latin typeface="UD デジタル 教科書体 NK-R" panose="02020400000000000000" pitchFamily="18" charset="-128"/>
                <a:ea typeface="UD デジタル 教科書体 NK-R" panose="02020400000000000000" pitchFamily="18" charset="-128"/>
              </a:rPr>
              <a:t>電気回路の知識を利用</a:t>
            </a: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lang="ja-JP" altLang="en-US" sz="4800" dirty="0">
                <a:latin typeface="UD デジタル 教科書体 NK-R" panose="02020400000000000000" pitchFamily="18" charset="-128"/>
                <a:ea typeface="UD デジタル 教科書体 NK-R" panose="02020400000000000000" pitchFamily="18" charset="-128"/>
              </a:rPr>
              <a:t>↓</a:t>
            </a: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kumimoji="1" lang="ja-JP" altLang="en-US" sz="4800" dirty="0">
                <a:latin typeface="UD デジタル 教科書体 NK-R" panose="02020400000000000000" pitchFamily="18" charset="-128"/>
                <a:ea typeface="UD デジタル 教科書体 NK-R" panose="02020400000000000000" pitchFamily="18" charset="-128"/>
              </a:rPr>
              <a:t>記憶力を使う工夫を入れて誰もが知っているような</a:t>
            </a:r>
            <a:r>
              <a:rPr lang="ja-JP" altLang="en-US" sz="4800" dirty="0">
                <a:latin typeface="UD デジタル 教科書体 NK-R" panose="02020400000000000000" pitchFamily="18" charset="-128"/>
                <a:ea typeface="UD デジタル 教科書体 NK-R" panose="02020400000000000000" pitchFamily="18" charset="-128"/>
              </a:rPr>
              <a:t>ゲーム装置を作成できれば</a:t>
            </a: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lang="ja-JP" altLang="en-US" sz="4800" dirty="0">
                <a:latin typeface="UD デジタル 教科書体 NK-R" panose="02020400000000000000" pitchFamily="18" charset="-128"/>
                <a:ea typeface="UD デジタル 教科書体 NK-R" panose="02020400000000000000" pitchFamily="18" charset="-128"/>
              </a:rPr>
              <a:t>↓</a:t>
            </a: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kumimoji="1" lang="ja-JP" altLang="en-US" sz="4800" dirty="0">
                <a:latin typeface="UD デジタル 教科書体 NK-R" panose="02020400000000000000" pitchFamily="18" charset="-128"/>
                <a:ea typeface="UD デジタル 教科書体 NK-R" panose="02020400000000000000" pitchFamily="18" charset="-128"/>
              </a:rPr>
              <a:t>楽しみながら、ゲーム感覚で記憶力を鍛えることができるのではないか？</a:t>
            </a:r>
          </a:p>
        </p:txBody>
      </p:sp>
      <p:pic>
        <p:nvPicPr>
          <p:cNvPr id="3" name="図 2"/>
          <p:cNvPicPr>
            <a:picLocks noChangeAspect="1"/>
          </p:cNvPicPr>
          <p:nvPr/>
        </p:nvPicPr>
        <p:blipFill>
          <a:blip r:embed="rId3"/>
          <a:stretch>
            <a:fillRect/>
          </a:stretch>
        </p:blipFill>
        <p:spPr>
          <a:xfrm>
            <a:off x="8705056" y="408112"/>
            <a:ext cx="3162300" cy="1714500"/>
          </a:xfrm>
          <a:prstGeom prst="rect">
            <a:avLst/>
          </a:prstGeom>
        </p:spPr>
      </p:pic>
    </p:spTree>
    <p:extLst>
      <p:ext uri="{BB962C8B-B14F-4D97-AF65-F5344CB8AC3E}">
        <p14:creationId xmlns:p14="http://schemas.microsoft.com/office/powerpoint/2010/main" val="334975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4633" y="552128"/>
            <a:ext cx="2652333" cy="1855788"/>
          </a:xfrm>
        </p:spPr>
        <p:txBody>
          <a:bodyPr>
            <a:normAutofit/>
          </a:bodyPr>
          <a:lstStyle/>
          <a:p>
            <a:r>
              <a:rPr kumimoji="1" lang="ja-JP" altLang="en-US" sz="4800" dirty="0"/>
              <a:t>研究内容</a:t>
            </a:r>
          </a:p>
        </p:txBody>
      </p:sp>
      <p:sp>
        <p:nvSpPr>
          <p:cNvPr id="3" name="コンテンツ プレースホルダー 2"/>
          <p:cNvSpPr>
            <a:spLocks noGrp="1"/>
          </p:cNvSpPr>
          <p:nvPr>
            <p:ph idx="1"/>
          </p:nvPr>
        </p:nvSpPr>
        <p:spPr>
          <a:xfrm>
            <a:off x="880109" y="2317027"/>
            <a:ext cx="11041380" cy="6091873"/>
          </a:xfrm>
        </p:spPr>
        <p:txBody>
          <a:bodyPr>
            <a:normAutofit/>
          </a:bodyPr>
          <a:lstStyle/>
          <a:p>
            <a:pPr marL="0" indent="0" algn="ctr">
              <a:buNone/>
            </a:pPr>
            <a:r>
              <a:rPr lang="ja-JP" altLang="en-US" sz="4000" dirty="0">
                <a:latin typeface="UD デジタル 教科書体 NK-R" panose="02020400000000000000" pitchFamily="18" charset="-128"/>
                <a:ea typeface="UD デジタル 教科書体 NK-R" panose="02020400000000000000" pitchFamily="18" charset="-128"/>
              </a:rPr>
              <a:t>棒で押すタイプのクレーンゲームのような</a:t>
            </a:r>
            <a:r>
              <a:rPr kumimoji="1" lang="ja-JP" altLang="en-US" sz="4000" dirty="0">
                <a:latin typeface="UD デジタル 教科書体 NK-R" panose="02020400000000000000" pitchFamily="18" charset="-128"/>
                <a:ea typeface="UD デジタル 教科書体 NK-R" panose="02020400000000000000" pitchFamily="18" charset="-128"/>
              </a:rPr>
              <a:t>装置</a:t>
            </a:r>
            <a:r>
              <a:rPr lang="ja-JP" altLang="en-US" sz="4000" dirty="0">
                <a:latin typeface="UD デジタル 教科書体 NK-R" panose="02020400000000000000" pitchFamily="18" charset="-128"/>
                <a:ea typeface="UD デジタル 教科書体 NK-R" panose="02020400000000000000" pitchFamily="18" charset="-128"/>
              </a:rPr>
              <a:t>を作成し、記憶力が試されるような工夫を</a:t>
            </a:r>
            <a:r>
              <a:rPr kumimoji="1" lang="ja-JP" altLang="en-US" sz="4000" dirty="0">
                <a:latin typeface="UD デジタル 教科書体 NK-R" panose="02020400000000000000" pitchFamily="18" charset="-128"/>
                <a:ea typeface="UD デジタル 教科書体 NK-R" panose="02020400000000000000" pitchFamily="18" charset="-128"/>
              </a:rPr>
              <a:t>組み込む</a:t>
            </a: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16981" t="14325" r="14016" b="8046"/>
          <a:stretch/>
        </p:blipFill>
        <p:spPr>
          <a:xfrm>
            <a:off x="628039" y="4677698"/>
            <a:ext cx="5447341" cy="4596195"/>
          </a:xfrm>
          <a:prstGeom prst="rect">
            <a:avLst/>
          </a:prstGeom>
        </p:spPr>
      </p:pic>
      <p:cxnSp>
        <p:nvCxnSpPr>
          <p:cNvPr id="13" name="直線コネクタ 12"/>
          <p:cNvCxnSpPr/>
          <p:nvPr/>
        </p:nvCxnSpPr>
        <p:spPr>
          <a:xfrm flipV="1">
            <a:off x="8873113" y="6409344"/>
            <a:ext cx="805862" cy="62871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9163877" y="6730875"/>
            <a:ext cx="825768" cy="63099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円弧 17"/>
          <p:cNvSpPr/>
          <p:nvPr/>
        </p:nvSpPr>
        <p:spPr>
          <a:xfrm>
            <a:off x="9345309" y="6407069"/>
            <a:ext cx="651694" cy="785438"/>
          </a:xfrm>
          <a:prstGeom prst="arc">
            <a:avLst>
              <a:gd name="adj1" fmla="val 16200000"/>
              <a:gd name="adj2" fmla="val 209676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直線コネクタ 22"/>
          <p:cNvCxnSpPr/>
          <p:nvPr/>
        </p:nvCxnSpPr>
        <p:spPr>
          <a:xfrm>
            <a:off x="7302711" y="874432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円弧 26"/>
          <p:cNvSpPr/>
          <p:nvPr/>
        </p:nvSpPr>
        <p:spPr>
          <a:xfrm rot="225541">
            <a:off x="8283335" y="7004787"/>
            <a:ext cx="914400" cy="914400"/>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コネクタ 30"/>
          <p:cNvCxnSpPr/>
          <p:nvPr/>
        </p:nvCxnSpPr>
        <p:spPr>
          <a:xfrm flipH="1">
            <a:off x="8127940" y="6995199"/>
            <a:ext cx="645446" cy="476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8548249" y="7492914"/>
            <a:ext cx="640418" cy="4991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rot="19349254">
            <a:off x="9137932" y="6731700"/>
            <a:ext cx="688003" cy="1951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10691215" y="5516361"/>
            <a:ext cx="623035" cy="64807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rot="10800000">
            <a:off x="7119141" y="7534078"/>
            <a:ext cx="777126" cy="399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rot="16200000">
            <a:off x="7966788" y="6523968"/>
            <a:ext cx="777126" cy="399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rot="5400000">
            <a:off x="8016594" y="8338365"/>
            <a:ext cx="777126" cy="399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rot="19371721">
            <a:off x="8148017" y="7422889"/>
            <a:ext cx="360040" cy="6574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a:off x="8911429" y="7590271"/>
            <a:ext cx="777126" cy="399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11732634" y="6164433"/>
            <a:ext cx="652431" cy="648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9663510" y="4868289"/>
            <a:ext cx="669451" cy="64807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11201654" y="4168693"/>
            <a:ext cx="1011354" cy="477054"/>
          </a:xfrm>
          <a:prstGeom prst="rect">
            <a:avLst/>
          </a:prstGeom>
          <a:noFill/>
        </p:spPr>
        <p:txBody>
          <a:bodyPr wrap="square" rtlCol="0">
            <a:spAutoFit/>
          </a:bodyPr>
          <a:lstStyle/>
          <a:p>
            <a:r>
              <a:rPr kumimoji="1" lang="ja-JP" altLang="en-US" dirty="0"/>
              <a:t>ボタン</a:t>
            </a:r>
          </a:p>
        </p:txBody>
      </p:sp>
      <p:cxnSp>
        <p:nvCxnSpPr>
          <p:cNvPr id="68" name="直線矢印コネクタ 67"/>
          <p:cNvCxnSpPr>
            <a:stCxn id="66" idx="2"/>
          </p:cNvCxnSpPr>
          <p:nvPr/>
        </p:nvCxnSpPr>
        <p:spPr>
          <a:xfrm flipH="1">
            <a:off x="10433248" y="4645747"/>
            <a:ext cx="1274083" cy="3708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6" idx="2"/>
          </p:cNvCxnSpPr>
          <p:nvPr/>
        </p:nvCxnSpPr>
        <p:spPr>
          <a:xfrm flipH="1">
            <a:off x="11201654" y="4645747"/>
            <a:ext cx="505677" cy="870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6" idx="2"/>
          </p:cNvCxnSpPr>
          <p:nvPr/>
        </p:nvCxnSpPr>
        <p:spPr>
          <a:xfrm>
            <a:off x="11707331" y="4645747"/>
            <a:ext cx="351518" cy="1434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94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00600" y="912168"/>
            <a:ext cx="3672408" cy="923330"/>
          </a:xfrm>
          <a:prstGeom prst="rect">
            <a:avLst/>
          </a:prstGeom>
          <a:noFill/>
        </p:spPr>
        <p:txBody>
          <a:bodyPr wrap="square" rtlCol="0">
            <a:spAutoFit/>
          </a:bodyPr>
          <a:lstStyle/>
          <a:p>
            <a:r>
              <a:rPr kumimoji="1" lang="ja-JP" altLang="en-US" sz="5400" dirty="0"/>
              <a:t>技術的知識</a:t>
            </a:r>
          </a:p>
        </p:txBody>
      </p:sp>
      <p:sp>
        <p:nvSpPr>
          <p:cNvPr id="3" name="テキスト ボックス 2"/>
          <p:cNvSpPr txBox="1"/>
          <p:nvPr/>
        </p:nvSpPr>
        <p:spPr>
          <a:xfrm>
            <a:off x="748454" y="2230562"/>
            <a:ext cx="11881320" cy="1815882"/>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・シーケンス回路</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t>　</a:t>
            </a:r>
            <a:r>
              <a:rPr lang="ja-JP" altLang="en-US" sz="2800" dirty="0">
                <a:latin typeface="UD デジタル 教科書体 NK-R" panose="02020400000000000000" pitchFamily="18" charset="-128"/>
                <a:ea typeface="UD デジタル 教科書体 NK-R" panose="02020400000000000000" pitchFamily="18" charset="-128"/>
              </a:rPr>
              <a:t>一度に複数のア</a:t>
            </a:r>
            <a:r>
              <a:rPr kumimoji="1" lang="ja-JP" altLang="en-US" sz="2800" dirty="0">
                <a:latin typeface="UD デジタル 教科書体 NK-R" panose="02020400000000000000" pitchFamily="18" charset="-128"/>
                <a:ea typeface="UD デジタル 教科書体 NK-R" panose="02020400000000000000" pitchFamily="18" charset="-128"/>
              </a:rPr>
              <a:t>クチュエータ（電気などを運動へ変換する総置。例：モーター）を動かすために利用する回路</a:t>
            </a:r>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使用例：洗濯機、信号機など</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7" name="図 6"/>
          <p:cNvPicPr>
            <a:picLocks noChangeAspect="1"/>
          </p:cNvPicPr>
          <p:nvPr/>
        </p:nvPicPr>
        <p:blipFill>
          <a:blip r:embed="rId2"/>
          <a:stretch>
            <a:fillRect/>
          </a:stretch>
        </p:blipFill>
        <p:spPr>
          <a:xfrm>
            <a:off x="856742" y="173777"/>
            <a:ext cx="2114574" cy="1815882"/>
          </a:xfrm>
          <a:prstGeom prst="rect">
            <a:avLst/>
          </a:prstGeom>
        </p:spPr>
      </p:pic>
      <p:pic>
        <p:nvPicPr>
          <p:cNvPr id="4" name="図 3">
            <a:extLst>
              <a:ext uri="{FF2B5EF4-FFF2-40B4-BE49-F238E27FC236}">
                <a16:creationId xmlns:a16="http://schemas.microsoft.com/office/drawing/2014/main" id="{786125A1-6031-76CE-4143-7EF672A3C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42" y="4180315"/>
            <a:ext cx="8876634" cy="5041503"/>
          </a:xfrm>
          <a:prstGeom prst="rect">
            <a:avLst/>
          </a:prstGeom>
        </p:spPr>
      </p:pic>
      <p:sp>
        <p:nvSpPr>
          <p:cNvPr id="5" name="テキスト ボックス 4">
            <a:extLst>
              <a:ext uri="{FF2B5EF4-FFF2-40B4-BE49-F238E27FC236}">
                <a16:creationId xmlns:a16="http://schemas.microsoft.com/office/drawing/2014/main" id="{9F36F3AF-BFF6-42BD-9472-72B6A88BB83A}"/>
              </a:ext>
            </a:extLst>
          </p:cNvPr>
          <p:cNvSpPr txBox="1"/>
          <p:nvPr/>
        </p:nvSpPr>
        <p:spPr>
          <a:xfrm rot="10800000" flipV="1">
            <a:off x="10015583" y="4585260"/>
            <a:ext cx="2149680" cy="2785378"/>
          </a:xfrm>
          <a:prstGeom prst="rect">
            <a:avLst/>
          </a:prstGeom>
          <a:noFill/>
        </p:spPr>
        <p:txBody>
          <a:bodyPr wrap="square" rtlCol="0">
            <a:spAutoFit/>
          </a:bodyPr>
          <a:lstStyle/>
          <a:p>
            <a:pPr algn="l"/>
            <a:r>
              <a:rPr lang="ja-JP" altLang="en-US" dirty="0"/>
              <a:t>←このように、このボタンを押したらこのスイッチが光るなどをプログラミングしました！</a:t>
            </a:r>
          </a:p>
        </p:txBody>
      </p:sp>
    </p:spTree>
    <p:extLst>
      <p:ext uri="{BB962C8B-B14F-4D97-AF65-F5344CB8AC3E}">
        <p14:creationId xmlns:p14="http://schemas.microsoft.com/office/powerpoint/2010/main" val="40174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59835" y="2530594"/>
            <a:ext cx="8352928" cy="707886"/>
          </a:xfrm>
          <a:prstGeom prst="rect">
            <a:avLst/>
          </a:prstGeom>
          <a:noFill/>
        </p:spPr>
        <p:txBody>
          <a:bodyPr wrap="square" rtlCol="0">
            <a:spAutoFit/>
          </a:bodyPr>
          <a:lstStyle/>
          <a:p>
            <a:r>
              <a:rPr kumimoji="1" lang="ja-JP" altLang="en-US" sz="4000"/>
              <a:t>　　　今後の取り組み</a:t>
            </a:r>
            <a:endParaRPr kumimoji="1" lang="ja-JP" altLang="en-US" sz="4000" dirty="0"/>
          </a:p>
        </p:txBody>
      </p:sp>
      <p:sp>
        <p:nvSpPr>
          <p:cNvPr id="4" name="テキスト ボックス 3"/>
          <p:cNvSpPr txBox="1"/>
          <p:nvPr/>
        </p:nvSpPr>
        <p:spPr>
          <a:xfrm>
            <a:off x="2164537" y="3992974"/>
            <a:ext cx="9338949" cy="3062377"/>
          </a:xfrm>
          <a:prstGeom prst="rect">
            <a:avLst/>
          </a:prstGeom>
          <a:noFill/>
        </p:spPr>
        <p:txBody>
          <a:bodyPr wrap="square" rtlCol="0">
            <a:spAutoFit/>
          </a:bodyPr>
          <a:lstStyle/>
          <a:p>
            <a:r>
              <a:rPr kumimoji="1" lang="ja-JP" altLang="en-US" sz="2800"/>
              <a:t>まずは、発表の場として浜高祭が控えている</a:t>
            </a:r>
            <a:r>
              <a:rPr lang="ja-JP" altLang="en-US" sz="2800"/>
              <a:t>。</a:t>
            </a:r>
            <a:endParaRPr lang="en-US" altLang="ja-JP" sz="2800"/>
          </a:p>
          <a:p>
            <a:r>
              <a:rPr kumimoji="1" lang="ja-JP" altLang="en-US" sz="2800"/>
              <a:t>その際に使って体験してもらう中で故障が起きる可能性もある。</a:t>
            </a:r>
            <a:endParaRPr kumimoji="1" lang="en-US" altLang="ja-JP" sz="2800"/>
          </a:p>
          <a:p>
            <a:r>
              <a:rPr lang="ja-JP" altLang="en-US" sz="2800"/>
              <a:t>そのため、耐久性などについて追及し続け不具合なく、自分たちの目的である認知症予防ができる装置となるように今後は取り組んでいきたいと思う。</a:t>
            </a:r>
            <a:endParaRPr lang="en-US" altLang="ja-JP" sz="2800"/>
          </a:p>
          <a:p>
            <a:r>
              <a:rPr kumimoji="1" lang="ja-JP" altLang="en-US"/>
              <a:t>また、デザインも豊かなものにしていきたいと考えている。</a:t>
            </a:r>
            <a:endParaRPr kumimoji="1" lang="ja-JP" altLang="en-US" dirty="0"/>
          </a:p>
        </p:txBody>
      </p:sp>
      <p:sp>
        <p:nvSpPr>
          <p:cNvPr id="6" name="テキスト ボックス 5"/>
          <p:cNvSpPr txBox="1"/>
          <p:nvPr/>
        </p:nvSpPr>
        <p:spPr>
          <a:xfrm>
            <a:off x="3579915" y="6816824"/>
            <a:ext cx="7632848" cy="477054"/>
          </a:xfrm>
          <a:prstGeom prst="rect">
            <a:avLst/>
          </a:prstGeom>
          <a:noFill/>
        </p:spPr>
        <p:txBody>
          <a:bodyPr wrap="square" rtlCol="0">
            <a:spAutoFit/>
          </a:bodyPr>
          <a:lstStyle/>
          <a:p>
            <a:r>
              <a:rPr lang="ja-JP" altLang="en-US"/>
              <a:t>　</a:t>
            </a:r>
            <a:endParaRPr kumimoji="1" lang="ja-JP" altLang="en-US" dirty="0"/>
          </a:p>
        </p:txBody>
      </p:sp>
      <p:pic>
        <p:nvPicPr>
          <p:cNvPr id="3" name="図 2">
            <a:extLst>
              <a:ext uri="{FF2B5EF4-FFF2-40B4-BE49-F238E27FC236}">
                <a16:creationId xmlns:a16="http://schemas.microsoft.com/office/drawing/2014/main" id="{9C36D224-4332-F513-2A38-883614053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776" y="725465"/>
            <a:ext cx="3535573" cy="3119623"/>
          </a:xfrm>
          <a:prstGeom prst="rect">
            <a:avLst/>
          </a:prstGeom>
        </p:spPr>
      </p:pic>
    </p:spTree>
    <p:extLst>
      <p:ext uri="{BB962C8B-B14F-4D97-AF65-F5344CB8AC3E}">
        <p14:creationId xmlns:p14="http://schemas.microsoft.com/office/powerpoint/2010/main" val="225071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34D8F90-5DD9-96C8-F9E7-608A58414B7D}"/>
              </a:ext>
            </a:extLst>
          </p:cNvPr>
          <p:cNvSpPr txBox="1"/>
          <p:nvPr/>
        </p:nvSpPr>
        <p:spPr>
          <a:xfrm>
            <a:off x="5676747" y="1973141"/>
            <a:ext cx="4192531" cy="707886"/>
          </a:xfrm>
          <a:prstGeom prst="rect">
            <a:avLst/>
          </a:prstGeom>
          <a:noFill/>
        </p:spPr>
        <p:txBody>
          <a:bodyPr wrap="square" rtlCol="0">
            <a:spAutoFit/>
          </a:bodyPr>
          <a:lstStyle/>
          <a:p>
            <a:pPr algn="l"/>
            <a:r>
              <a:rPr lang="ja-JP" altLang="en-US" sz="4000" dirty="0">
                <a:latin typeface="+mj-ea"/>
                <a:ea typeface="+mj-ea"/>
              </a:rPr>
              <a:t>まとめ</a:t>
            </a:r>
          </a:p>
        </p:txBody>
      </p:sp>
      <p:pic>
        <p:nvPicPr>
          <p:cNvPr id="4" name="カメラ 3">
            <a:extLst>
              <a:ext uri="{FF2B5EF4-FFF2-40B4-BE49-F238E27FC236}">
                <a16:creationId xmlns:a16="http://schemas.microsoft.com/office/drawing/2014/main" id="{7C65DC47-5EF2-BACA-BA2C-6DEC4C020C89}"/>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678063" y="10603774"/>
            <a:ext cx="2880360" cy="2880360"/>
          </a:xfrm>
          <a:prstGeom prst="ellipse">
            <a:avLst/>
          </a:prstGeom>
        </p:spPr>
      </p:pic>
      <p:sp>
        <p:nvSpPr>
          <p:cNvPr id="5" name="テキスト ボックス 4">
            <a:extLst>
              <a:ext uri="{FF2B5EF4-FFF2-40B4-BE49-F238E27FC236}">
                <a16:creationId xmlns:a16="http://schemas.microsoft.com/office/drawing/2014/main" id="{7F8DD20F-841B-2373-A34A-F83CE81B0E25}"/>
              </a:ext>
            </a:extLst>
          </p:cNvPr>
          <p:cNvSpPr txBox="1"/>
          <p:nvPr/>
        </p:nvSpPr>
        <p:spPr>
          <a:xfrm>
            <a:off x="2813606" y="3632000"/>
            <a:ext cx="7174388" cy="4324261"/>
          </a:xfrm>
          <a:prstGeom prst="rect">
            <a:avLst/>
          </a:prstGeom>
          <a:noFill/>
        </p:spPr>
        <p:txBody>
          <a:bodyPr wrap="square" rtlCol="0">
            <a:spAutoFit/>
          </a:bodyPr>
          <a:lstStyle/>
          <a:p>
            <a:pPr algn="l"/>
            <a:r>
              <a:rPr lang="ja-JP" altLang="en-US" dirty="0"/>
              <a:t>みんなで楽しく認知症予防というコンセプトをもとに、何を作るかを考えた。</a:t>
            </a:r>
          </a:p>
          <a:p>
            <a:pPr algn="l"/>
            <a:endParaRPr lang="ja-JP" altLang="en-US" dirty="0"/>
          </a:p>
          <a:p>
            <a:pPr algn="l"/>
            <a:r>
              <a:rPr lang="ja-JP" altLang="en-US" dirty="0"/>
              <a:t>実習で学んだ知識を利用すれば、ゲーム装置を作って、記憶力を鍛えることができると考えた！</a:t>
            </a:r>
          </a:p>
          <a:p>
            <a:pPr algn="l"/>
            <a:r>
              <a:rPr lang="ja-JP" altLang="en-US" dirty="0"/>
              <a:t>「シーケンス回路を主に使用」</a:t>
            </a:r>
          </a:p>
          <a:p>
            <a:pPr algn="l"/>
            <a:endParaRPr lang="ja-JP" altLang="en-US" dirty="0"/>
          </a:p>
          <a:p>
            <a:pPr algn="l"/>
            <a:r>
              <a:rPr lang="ja-JP" altLang="en-US" dirty="0"/>
              <a:t>今の課題として、耐久性及び実際に思ったように動くかなどの課題がある。</a:t>
            </a:r>
          </a:p>
          <a:p>
            <a:pPr algn="l"/>
            <a:endParaRPr lang="ja-JP" altLang="en-US" dirty="0"/>
          </a:p>
          <a:p>
            <a:pPr algn="l"/>
            <a:r>
              <a:rPr lang="ja-JP" altLang="en-US" dirty="0"/>
              <a:t>まずは浜工祭に向けて調整していきたい！</a:t>
            </a:r>
          </a:p>
        </p:txBody>
      </p:sp>
      <p:pic>
        <p:nvPicPr>
          <p:cNvPr id="6" name="図 5">
            <a:extLst>
              <a:ext uri="{FF2B5EF4-FFF2-40B4-BE49-F238E27FC236}">
                <a16:creationId xmlns:a16="http://schemas.microsoft.com/office/drawing/2014/main" id="{05A8B8AB-0233-1AE2-1A3A-19EDDACD2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625" y="749309"/>
            <a:ext cx="3953305" cy="2368952"/>
          </a:xfrm>
          <a:prstGeom prst="rect">
            <a:avLst/>
          </a:prstGeom>
        </p:spPr>
      </p:pic>
    </p:spTree>
    <p:extLst>
      <p:ext uri="{BB962C8B-B14F-4D97-AF65-F5344CB8AC3E}">
        <p14:creationId xmlns:p14="http://schemas.microsoft.com/office/powerpoint/2010/main" val="14519966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TotalTime>
  <Words>199</Words>
  <Application>Microsoft Office PowerPoint</Application>
  <PresentationFormat>A3 297x420 mm</PresentationFormat>
  <Paragraphs>26</Paragraphs>
  <Slides>6</Slides>
  <Notes>1</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みんなで楽しく認知症予防</vt:lpstr>
      <vt:lpstr>仮説</vt:lpstr>
      <vt:lpstr>研究内容</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m2202</dc:creator>
  <cp:lastModifiedBy>m2202_井口梨玖</cp:lastModifiedBy>
  <cp:revision>27</cp:revision>
  <dcterms:created xsi:type="dcterms:W3CDTF">2024-07-04T06:19:18Z</dcterms:created>
  <dcterms:modified xsi:type="dcterms:W3CDTF">2024-07-19T00:21:20Z</dcterms:modified>
</cp:coreProperties>
</file>