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4" r:id="rId3"/>
    <p:sldId id="258" r:id="rId4"/>
    <p:sldId id="259" r:id="rId5"/>
    <p:sldId id="257" r:id="rId6"/>
    <p:sldId id="261" r:id="rId7"/>
    <p:sldId id="262" r:id="rId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1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81B0B-AB2B-44BB-900B-8F81DD832CA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D612-4FEB-4CD6-B5C9-BF56B69FC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09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D612-4FEB-4CD6-B5C9-BF56B69FCF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2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D39A-CB32-4CE4-B5A8-96354DC8F491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5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AE7-03BE-4AE9-A147-8E866C50637F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43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9D44-C7E4-4CDD-8742-0F5481FAA984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004B-6C40-4803-B4B7-71AEE8C0F84E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66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6A4A-8721-402F-A858-25772ACBF245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47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7978-B644-4FB1-AFB0-E1215C105AEF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81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2ED4-D97B-4097-B109-7FEBDCF49F78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4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212-6459-4C59-9B60-CB71F1CCFD7D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72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7617-50BE-4946-88E9-FB7E9CC4BBD8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5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DB-4404-461F-A9E3-E88C748D56A6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96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B2C4-B546-4679-90BB-28F28BA4CA01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59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E9C4-47DC-422F-BDB4-EB1F5943CFC6}" type="datetime1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M3a</a:t>
            </a:r>
            <a:r>
              <a:rPr kumimoji="1" lang="ja-JP" altLang="en-US"/>
              <a:t>中安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5C3B-4CA5-4E69-A33C-2AD8A31A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2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 t="337"/>
          <a:stretch/>
        </p:blipFill>
        <p:spPr>
          <a:xfrm rot="20398728">
            <a:off x="313645" y="4117"/>
            <a:ext cx="3156185" cy="4314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160">
            <a:off x="8587633" y="36169"/>
            <a:ext cx="3194951" cy="4259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28736" y="2161433"/>
            <a:ext cx="5358064" cy="988236"/>
          </a:xfrm>
        </p:spPr>
        <p:txBody>
          <a:bodyPr>
            <a:normAutofit fontScale="90000"/>
          </a:bodyPr>
          <a:lstStyle/>
          <a:p>
            <a:r>
              <a:rPr lang="ja-JP" altLang="en-US" sz="8000" dirty="0">
                <a:solidFill>
                  <a:srgbClr val="FFFF00"/>
                </a:solidFill>
                <a:latin typeface="Cambria Math" panose="02040503050406030204" pitchFamily="18" charset="0"/>
              </a:rPr>
              <a:t>ナカヤス</a:t>
            </a:r>
            <a:br>
              <a:rPr lang="en-US" altLang="ja-JP" sz="6600" dirty="0">
                <a:solidFill>
                  <a:srgbClr val="FFFF00"/>
                </a:solidFill>
                <a:latin typeface="Cambria Math" panose="02040503050406030204" pitchFamily="18" charset="0"/>
              </a:rPr>
            </a:br>
            <a:r>
              <a:rPr lang="ja-JP" altLang="en-US" sz="8000" dirty="0">
                <a:solidFill>
                  <a:srgbClr val="FFFF00"/>
                </a:solidFill>
                <a:latin typeface="Cambria Math" panose="02040503050406030204" pitchFamily="18" charset="0"/>
              </a:rPr>
              <a:t>スイッチ</a:t>
            </a:r>
            <a:br>
              <a:rPr lang="en-US" altLang="ja-JP" sz="8000" dirty="0">
                <a:solidFill>
                  <a:srgbClr val="FFFF00"/>
                </a:solidFill>
                <a:latin typeface="Cambria Math" panose="02040503050406030204" pitchFamily="18" charset="0"/>
              </a:rPr>
            </a:br>
            <a:br>
              <a:rPr lang="en-US" altLang="ja-JP" sz="900" dirty="0">
                <a:solidFill>
                  <a:srgbClr val="FFFF00"/>
                </a:solidFill>
                <a:latin typeface="Cambria Math" panose="02040503050406030204" pitchFamily="18" charset="0"/>
              </a:rPr>
            </a:br>
            <a:br>
              <a:rPr lang="en-US" altLang="ja-JP" sz="900" dirty="0">
                <a:solidFill>
                  <a:srgbClr val="FFFF00"/>
                </a:solidFill>
                <a:latin typeface="Cambria Math" panose="02040503050406030204" pitchFamily="18" charset="0"/>
              </a:rPr>
            </a:br>
            <a:r>
              <a:rPr lang="en-US" altLang="ja-JP" sz="1100" dirty="0">
                <a:solidFill>
                  <a:srgbClr val="FFFF00"/>
                </a:solidFill>
                <a:latin typeface="Cambria Math" panose="02040503050406030204" pitchFamily="18" charset="0"/>
              </a:rPr>
              <a:t>M3a</a:t>
            </a:r>
            <a:r>
              <a:rPr lang="ja-JP" altLang="en-US" sz="1100" dirty="0">
                <a:solidFill>
                  <a:srgbClr val="FFFF00"/>
                </a:solidFill>
                <a:latin typeface="Cambria Math" panose="02040503050406030204" pitchFamily="18" charset="0"/>
              </a:rPr>
              <a:t>　中安班長と愉快な仲間たち</a:t>
            </a:r>
            <a:endParaRPr kumimoji="1" lang="ja-JP" altLang="en-US" sz="8000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874" y="3772911"/>
            <a:ext cx="10307053" cy="306989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>
                <a:solidFill>
                  <a:srgbClr val="FFFF00"/>
                </a:solidFill>
              </a:rPr>
              <a:t>　　　　　　　　　　　研究の背景</a:t>
            </a:r>
            <a:endParaRPr kumimoji="1" lang="en-US" altLang="ja-JP" sz="3600" dirty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>
                <a:solidFill>
                  <a:srgbClr val="0070C0"/>
                </a:solidFill>
              </a:rPr>
              <a:t>位置エネルギー、運動エネルギーってなんだかわかりにくい</a:t>
            </a:r>
            <a:r>
              <a:rPr lang="en-US" altLang="ja-JP" sz="2800" dirty="0">
                <a:solidFill>
                  <a:srgbClr val="0070C0"/>
                </a:solidFill>
              </a:rPr>
              <a:t>…</a:t>
            </a:r>
          </a:p>
          <a:p>
            <a:pPr algn="l"/>
            <a:r>
              <a:rPr lang="ja-JP" altLang="en-US" sz="2800" dirty="0">
                <a:solidFill>
                  <a:srgbClr val="0070C0"/>
                </a:solidFill>
              </a:rPr>
              <a:t>皆が理解できるものを作りたい</a:t>
            </a:r>
            <a:r>
              <a:rPr lang="en-US" altLang="ja-JP" sz="2800" dirty="0">
                <a:solidFill>
                  <a:srgbClr val="0070C0"/>
                </a:solidFill>
              </a:rPr>
              <a:t>…</a:t>
            </a:r>
          </a:p>
          <a:p>
            <a:pPr algn="l"/>
            <a:r>
              <a:rPr lang="ja-JP" altLang="en-US" sz="4400" dirty="0"/>
              <a:t>　　　　　　　　　　　　↓</a:t>
            </a:r>
            <a:endParaRPr lang="en-US" altLang="ja-JP" sz="4400" dirty="0"/>
          </a:p>
          <a:p>
            <a:pPr algn="l"/>
            <a:r>
              <a:rPr lang="ja-JP" altLang="en-US" sz="4400" dirty="0">
                <a:solidFill>
                  <a:srgbClr val="FF0000"/>
                </a:solidFill>
              </a:rPr>
              <a:t>　　　楽しく学べる装置を作ってみよう！</a:t>
            </a:r>
            <a:endParaRPr lang="en-US" altLang="ja-JP" sz="4400" dirty="0">
              <a:solidFill>
                <a:srgbClr val="FF0000"/>
              </a:solidFill>
            </a:endParaRPr>
          </a:p>
          <a:p>
            <a:pPr algn="l"/>
            <a:endParaRPr kumimoji="1" lang="en-US" altLang="ja-JP" dirty="0">
              <a:solidFill>
                <a:srgbClr val="FFFF00"/>
              </a:solidFill>
            </a:endParaRPr>
          </a:p>
          <a:p>
            <a:pPr algn="l"/>
            <a:endParaRPr kumimoji="1" lang="en-US" altLang="ja-JP" dirty="0">
              <a:solidFill>
                <a:srgbClr val="FFFF00"/>
              </a:solidFill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486526" y="163994"/>
            <a:ext cx="7042485" cy="339215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8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形吹き出し 4"/>
          <p:cNvSpPr/>
          <p:nvPr/>
        </p:nvSpPr>
        <p:spPr>
          <a:xfrm flipH="1">
            <a:off x="4889103" y="3656048"/>
            <a:ext cx="4334156" cy="196994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雲形吹き出し 7"/>
          <p:cNvSpPr/>
          <p:nvPr/>
        </p:nvSpPr>
        <p:spPr>
          <a:xfrm>
            <a:off x="2770329" y="2018843"/>
            <a:ext cx="4116688" cy="12459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8915" y="228768"/>
            <a:ext cx="3412959" cy="781885"/>
          </a:xfrm>
        </p:spPr>
        <p:txBody>
          <a:bodyPr/>
          <a:lstStyle/>
          <a:p>
            <a:r>
              <a:rPr lang="ja-JP" altLang="en-US" dirty="0">
                <a:solidFill>
                  <a:srgbClr val="FFFF00"/>
                </a:solidFill>
              </a:rPr>
              <a:t>仮説とねらい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 rot="16200000">
            <a:off x="4063793" y="-2502976"/>
            <a:ext cx="2865270" cy="104073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3557" y="1064736"/>
            <a:ext cx="9368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物体の持つ位置エネルギーと運動エネルギーを</a:t>
            </a:r>
            <a:r>
              <a:rPr kumimoji="1" lang="ja-JP" altLang="en-US" sz="2800" dirty="0">
                <a:solidFill>
                  <a:srgbClr val="FF0000"/>
                </a:solidFill>
              </a:rPr>
              <a:t>身近</a:t>
            </a:r>
            <a:r>
              <a:rPr kumimoji="1" lang="ja-JP" altLang="en-US" sz="2800" dirty="0"/>
              <a:t>に感じてもらい、遊びながら</a:t>
            </a:r>
            <a:r>
              <a:rPr kumimoji="1" lang="ja-JP" altLang="en-US" sz="2800" dirty="0">
                <a:solidFill>
                  <a:srgbClr val="FF0000"/>
                </a:solidFill>
              </a:rPr>
              <a:t>実体験</a:t>
            </a:r>
            <a:r>
              <a:rPr kumimoji="1" lang="ja-JP" altLang="en-US" sz="2800" dirty="0"/>
              <a:t>として理解できる。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07" y="2435052"/>
            <a:ext cx="2145632" cy="21456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247659" y="2318645"/>
            <a:ext cx="316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どうすれば、遊んで学べる装置ができるんだろう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794" y="4336631"/>
            <a:ext cx="1870810" cy="22139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7538" y="4179355"/>
            <a:ext cx="353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〇〇ゴラスイッチを参考にすれば、見た人が楽しく、わかりやすいものを作れるのでは！？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8568" y="5630778"/>
            <a:ext cx="535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制作決定！！</a:t>
            </a:r>
          </a:p>
        </p:txBody>
      </p:sp>
      <p:sp>
        <p:nvSpPr>
          <p:cNvPr id="9" name="曲折矢印 8"/>
          <p:cNvSpPr/>
          <p:nvPr/>
        </p:nvSpPr>
        <p:spPr>
          <a:xfrm rot="5400000">
            <a:off x="7391779" y="2549263"/>
            <a:ext cx="813816" cy="868680"/>
          </a:xfrm>
          <a:prstGeom prst="ben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曲折矢印 10"/>
          <p:cNvSpPr/>
          <p:nvPr/>
        </p:nvSpPr>
        <p:spPr>
          <a:xfrm rot="5400000" flipV="1">
            <a:off x="3150906" y="4478576"/>
            <a:ext cx="798718" cy="842210"/>
          </a:xfrm>
          <a:prstGeom prst="ben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542" y="-134658"/>
            <a:ext cx="10515600" cy="1217444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</a:rPr>
              <a:t>製作した装置①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 rot="16200000">
            <a:off x="5880865" y="459944"/>
            <a:ext cx="5634625" cy="5717698"/>
          </a:xfrm>
        </p:spPr>
        <p:txBody>
          <a:bodyPr/>
          <a:lstStyle/>
          <a:p>
            <a:pPr marL="1371600" lvl="3" indent="0">
              <a:buNone/>
            </a:pPr>
            <a:r>
              <a:rPr lang="ja-JP" altLang="en-US" sz="3600" dirty="0"/>
              <a:t>　　</a:t>
            </a:r>
            <a:r>
              <a:rPr kumimoji="1" lang="ja-JP" altLang="en-US" sz="3600" dirty="0"/>
              <a:t>坂上がり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kumimoji="1" lang="ja-JP" altLang="en-US" dirty="0"/>
              <a:t>工夫</a:t>
            </a:r>
            <a:r>
              <a:rPr lang="ja-JP" altLang="en-US" dirty="0"/>
              <a:t>、</a:t>
            </a:r>
            <a:r>
              <a:rPr kumimoji="1" lang="ja-JP" altLang="en-US" dirty="0"/>
              <a:t>改善点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400" dirty="0"/>
              <a:t>・段ボールで枠を作ったため、景観を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揃えるために割り箸を使用した。　　　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・ボールの移動がスムーズにいくよう、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割り箸の支点の位置を計算した。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・ボールの速度を抑え、目で追える装置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にしていきたい。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・装置の修復にはできるだけ目立たない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色のものを使用したい。</a:t>
            </a:r>
            <a:endParaRPr lang="en-US" altLang="ja-JP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3950" r="7239" b="21898"/>
          <a:stretch/>
        </p:blipFill>
        <p:spPr>
          <a:xfrm>
            <a:off x="263385" y="810539"/>
            <a:ext cx="4982383" cy="58529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正方形/長方形 4"/>
          <p:cNvSpPr/>
          <p:nvPr/>
        </p:nvSpPr>
        <p:spPr>
          <a:xfrm rot="497725">
            <a:off x="484250" y="4379772"/>
            <a:ext cx="16930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ビー玉</a:t>
            </a:r>
            <a:r>
              <a:rPr lang="ja-JP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→</a:t>
            </a:r>
          </a:p>
        </p:txBody>
      </p:sp>
      <p:sp>
        <p:nvSpPr>
          <p:cNvPr id="6" name="正方形/長方形 5"/>
          <p:cNvSpPr/>
          <p:nvPr/>
        </p:nvSpPr>
        <p:spPr>
          <a:xfrm rot="9827340">
            <a:off x="3189261" y="2842299"/>
            <a:ext cx="6559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→</a:t>
            </a:r>
          </a:p>
        </p:txBody>
      </p:sp>
      <p:sp>
        <p:nvSpPr>
          <p:cNvPr id="7" name="正方形/長方形 6"/>
          <p:cNvSpPr/>
          <p:nvPr/>
        </p:nvSpPr>
        <p:spPr>
          <a:xfrm rot="928886">
            <a:off x="1481024" y="1501662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3818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479" y="-21989"/>
            <a:ext cx="3974218" cy="118385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00"/>
                </a:solidFill>
              </a:rPr>
              <a:t>製作した装置②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 rot="16200000">
            <a:off x="5666877" y="284745"/>
            <a:ext cx="5783179" cy="625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　　　　　ビー玉シーソー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dirty="0"/>
              <a:t>・工夫、改善点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400" dirty="0"/>
              <a:t>・ビー玉が入る箱をアルミニウムにして軽くした。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・釘にストローをさして滑りを良くした。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・回数を重ねる度に釘が曲がってしまい、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精度が悪くなっていった。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400" dirty="0"/>
              <a:t>・何回も釘の抜き刺し繰り返したので釘穴が目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lang="ja-JP" altLang="en-US" sz="2400" dirty="0">
                <a:solidFill>
                  <a:prstClr val="black"/>
                </a:solidFill>
              </a:rPr>
              <a:t>立ってしまっている。</a:t>
            </a:r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r="40677"/>
          <a:stretch/>
        </p:blipFill>
        <p:spPr>
          <a:xfrm rot="5400000">
            <a:off x="-6639" y="1367022"/>
            <a:ext cx="5640454" cy="499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正方形/長方形 4"/>
          <p:cNvSpPr/>
          <p:nvPr/>
        </p:nvSpPr>
        <p:spPr>
          <a:xfrm rot="407438">
            <a:off x="470332" y="1613731"/>
            <a:ext cx="31128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ビー玉</a:t>
            </a:r>
            <a:r>
              <a:rPr lang="ja-JP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→</a:t>
            </a:r>
          </a:p>
        </p:txBody>
      </p:sp>
      <p:sp>
        <p:nvSpPr>
          <p:cNvPr id="6" name="正方形/長方形 5"/>
          <p:cNvSpPr/>
          <p:nvPr/>
        </p:nvSpPr>
        <p:spPr>
          <a:xfrm rot="9692675">
            <a:off x="3329674" y="3176581"/>
            <a:ext cx="81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→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 rot="20388195">
            <a:off x="1535861" y="4182609"/>
            <a:ext cx="850232" cy="186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03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FF00"/>
                </a:solidFill>
                <a:latin typeface="Cambria Math" panose="02040503050406030204" pitchFamily="18" charset="0"/>
              </a:rPr>
              <a:t>位置・運動エネルギーについて</a:t>
            </a:r>
            <a:endParaRPr kumimoji="1" lang="ja-JP" altLang="en-US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 rot="16200000">
            <a:off x="7411495" y="1507956"/>
            <a:ext cx="3858127" cy="506128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ja-JP" altLang="en-US" sz="3600" dirty="0"/>
              <a:t>エネルギー保存の法則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000" dirty="0"/>
              <a:t>　</a:t>
            </a:r>
            <a:r>
              <a:rPr lang="ja-JP" altLang="en-US" sz="3000" b="1" dirty="0">
                <a:solidFill>
                  <a:srgbClr val="0070C0"/>
                </a:solidFill>
              </a:rPr>
              <a:t>位置エネ</a:t>
            </a:r>
            <a:r>
              <a:rPr lang="ja-JP" altLang="en-US" sz="3000" dirty="0"/>
              <a:t>（</a:t>
            </a:r>
            <a:r>
              <a:rPr lang="en-US" altLang="ja-JP" sz="3000" dirty="0"/>
              <a:t>U)</a:t>
            </a:r>
            <a:r>
              <a:rPr lang="ja-JP" altLang="en-US" sz="3000" dirty="0"/>
              <a:t>＋</a:t>
            </a:r>
            <a:r>
              <a:rPr lang="ja-JP" altLang="en-US" sz="3000" b="1" dirty="0">
                <a:solidFill>
                  <a:srgbClr val="FF0000"/>
                </a:solidFill>
              </a:rPr>
              <a:t>運動エネ</a:t>
            </a:r>
            <a:r>
              <a:rPr lang="en-US" altLang="ja-JP" sz="3000" dirty="0"/>
              <a:t>(K)</a:t>
            </a:r>
          </a:p>
          <a:p>
            <a:pPr marL="0" indent="0">
              <a:buNone/>
            </a:pPr>
            <a:r>
              <a:rPr lang="en-US" altLang="ja-JP" sz="3000" dirty="0"/>
              <a:t>         </a:t>
            </a:r>
            <a:r>
              <a:rPr lang="ja-JP" altLang="en-US" sz="3000" dirty="0"/>
              <a:t>＝</a:t>
            </a:r>
            <a:r>
              <a:rPr lang="ja-JP" altLang="en-US" sz="3000" b="1" dirty="0">
                <a:solidFill>
                  <a:srgbClr val="00B050"/>
                </a:solidFill>
              </a:rPr>
              <a:t>力学的エネルギー</a:t>
            </a:r>
            <a:r>
              <a:rPr lang="ja-JP" altLang="en-US" sz="3000" dirty="0"/>
              <a:t>＝一定</a:t>
            </a:r>
            <a:endParaRPr lang="en-US" altLang="ja-JP" sz="3000" dirty="0"/>
          </a:p>
          <a:p>
            <a:pPr marL="0" indent="0">
              <a:buNone/>
            </a:pP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　　 </a:t>
            </a:r>
            <a:r>
              <a:rPr lang="ja-JP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①</a:t>
            </a:r>
            <a:r>
              <a:rPr lang="ja-JP" altLang="en-US" sz="3000" b="1" dirty="0">
                <a:solidFill>
                  <a:srgbClr val="0070C0"/>
                </a:solidFill>
              </a:rPr>
              <a:t>位置エネ大　</a:t>
            </a:r>
            <a:r>
              <a:rPr lang="ja-JP" altLang="en-US" sz="3000" b="1" dirty="0">
                <a:solidFill>
                  <a:srgbClr val="FF0000"/>
                </a:solidFill>
              </a:rPr>
              <a:t>運動エネ小</a:t>
            </a:r>
            <a:endParaRPr lang="en-US" altLang="ja-JP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9" y="1788692"/>
            <a:ext cx="6584932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正方形/長方形 4"/>
          <p:cNvSpPr/>
          <p:nvPr/>
        </p:nvSpPr>
        <p:spPr>
          <a:xfrm>
            <a:off x="7254932" y="5026158"/>
            <a:ext cx="435247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b="1" dirty="0">
                <a:solidFill>
                  <a:srgbClr val="0070C0"/>
                </a:solidFill>
              </a:rPr>
              <a:t> </a:t>
            </a:r>
            <a:r>
              <a:rPr lang="ja-JP" alt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②</a:t>
            </a:r>
            <a:r>
              <a:rPr lang="ja-JP" altLang="en-US" sz="2800" b="1" dirty="0">
                <a:solidFill>
                  <a:srgbClr val="0070C0"/>
                </a:solidFill>
              </a:rPr>
              <a:t>位置エネ小　</a:t>
            </a:r>
            <a:r>
              <a:rPr lang="ja-JP" altLang="en-US" sz="2800" b="1" dirty="0">
                <a:solidFill>
                  <a:srgbClr val="FF0000"/>
                </a:solidFill>
              </a:rPr>
              <a:t>運動エネ大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30715" y="1788692"/>
            <a:ext cx="4884822" cy="2094631"/>
          </a:xfrm>
          <a:prstGeom prst="rect">
            <a:avLst/>
          </a:prstGeom>
          <a:noFill/>
          <a:ln w="50800" cmpd="dbl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84822"/>
                      <a:gd name="connsiteY0" fmla="*/ 0 h 2094631"/>
                      <a:gd name="connsiteX1" fmla="*/ 493910 w 4884822"/>
                      <a:gd name="connsiteY1" fmla="*/ 0 h 2094631"/>
                      <a:gd name="connsiteX2" fmla="*/ 890123 w 4884822"/>
                      <a:gd name="connsiteY2" fmla="*/ 0 h 2094631"/>
                      <a:gd name="connsiteX3" fmla="*/ 1530578 w 4884822"/>
                      <a:gd name="connsiteY3" fmla="*/ 0 h 2094631"/>
                      <a:gd name="connsiteX4" fmla="*/ 2024487 w 4884822"/>
                      <a:gd name="connsiteY4" fmla="*/ 0 h 2094631"/>
                      <a:gd name="connsiteX5" fmla="*/ 2518397 w 4884822"/>
                      <a:gd name="connsiteY5" fmla="*/ 0 h 2094631"/>
                      <a:gd name="connsiteX6" fmla="*/ 3158852 w 4884822"/>
                      <a:gd name="connsiteY6" fmla="*/ 0 h 2094631"/>
                      <a:gd name="connsiteX7" fmla="*/ 3603913 w 4884822"/>
                      <a:gd name="connsiteY7" fmla="*/ 0 h 2094631"/>
                      <a:gd name="connsiteX8" fmla="*/ 4244368 w 4884822"/>
                      <a:gd name="connsiteY8" fmla="*/ 0 h 2094631"/>
                      <a:gd name="connsiteX9" fmla="*/ 4884822 w 4884822"/>
                      <a:gd name="connsiteY9" fmla="*/ 0 h 2094631"/>
                      <a:gd name="connsiteX10" fmla="*/ 4884822 w 4884822"/>
                      <a:gd name="connsiteY10" fmla="*/ 523658 h 2094631"/>
                      <a:gd name="connsiteX11" fmla="*/ 4884822 w 4884822"/>
                      <a:gd name="connsiteY11" fmla="*/ 1047316 h 2094631"/>
                      <a:gd name="connsiteX12" fmla="*/ 4884822 w 4884822"/>
                      <a:gd name="connsiteY12" fmla="*/ 1591920 h 2094631"/>
                      <a:gd name="connsiteX13" fmla="*/ 4884822 w 4884822"/>
                      <a:gd name="connsiteY13" fmla="*/ 2094631 h 2094631"/>
                      <a:gd name="connsiteX14" fmla="*/ 4342064 w 4884822"/>
                      <a:gd name="connsiteY14" fmla="*/ 2094631 h 2094631"/>
                      <a:gd name="connsiteX15" fmla="*/ 3897002 w 4884822"/>
                      <a:gd name="connsiteY15" fmla="*/ 2094631 h 2094631"/>
                      <a:gd name="connsiteX16" fmla="*/ 3354244 w 4884822"/>
                      <a:gd name="connsiteY16" fmla="*/ 2094631 h 2094631"/>
                      <a:gd name="connsiteX17" fmla="*/ 2713790 w 4884822"/>
                      <a:gd name="connsiteY17" fmla="*/ 2094631 h 2094631"/>
                      <a:gd name="connsiteX18" fmla="*/ 2171032 w 4884822"/>
                      <a:gd name="connsiteY18" fmla="*/ 2094631 h 2094631"/>
                      <a:gd name="connsiteX19" fmla="*/ 1774819 w 4884822"/>
                      <a:gd name="connsiteY19" fmla="*/ 2094631 h 2094631"/>
                      <a:gd name="connsiteX20" fmla="*/ 1329757 w 4884822"/>
                      <a:gd name="connsiteY20" fmla="*/ 2094631 h 2094631"/>
                      <a:gd name="connsiteX21" fmla="*/ 689303 w 4884822"/>
                      <a:gd name="connsiteY21" fmla="*/ 2094631 h 2094631"/>
                      <a:gd name="connsiteX22" fmla="*/ 0 w 4884822"/>
                      <a:gd name="connsiteY22" fmla="*/ 2094631 h 2094631"/>
                      <a:gd name="connsiteX23" fmla="*/ 0 w 4884822"/>
                      <a:gd name="connsiteY23" fmla="*/ 1612866 h 2094631"/>
                      <a:gd name="connsiteX24" fmla="*/ 0 w 4884822"/>
                      <a:gd name="connsiteY24" fmla="*/ 1110154 h 2094631"/>
                      <a:gd name="connsiteX25" fmla="*/ 0 w 4884822"/>
                      <a:gd name="connsiteY25" fmla="*/ 649336 h 2094631"/>
                      <a:gd name="connsiteX26" fmla="*/ 0 w 4884822"/>
                      <a:gd name="connsiteY26" fmla="*/ 0 h 2094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884822" h="2094631" extrusionOk="0">
                        <a:moveTo>
                          <a:pt x="0" y="0"/>
                        </a:moveTo>
                        <a:cubicBezTo>
                          <a:pt x="222347" y="-15891"/>
                          <a:pt x="384713" y="55853"/>
                          <a:pt x="493910" y="0"/>
                        </a:cubicBezTo>
                        <a:cubicBezTo>
                          <a:pt x="603107" y="-55853"/>
                          <a:pt x="761532" y="32876"/>
                          <a:pt x="890123" y="0"/>
                        </a:cubicBezTo>
                        <a:cubicBezTo>
                          <a:pt x="1018714" y="-32876"/>
                          <a:pt x="1358426" y="62175"/>
                          <a:pt x="1530578" y="0"/>
                        </a:cubicBezTo>
                        <a:cubicBezTo>
                          <a:pt x="1702731" y="-62175"/>
                          <a:pt x="1805554" y="21379"/>
                          <a:pt x="2024487" y="0"/>
                        </a:cubicBezTo>
                        <a:cubicBezTo>
                          <a:pt x="2243420" y="-21379"/>
                          <a:pt x="2285580" y="53984"/>
                          <a:pt x="2518397" y="0"/>
                        </a:cubicBezTo>
                        <a:cubicBezTo>
                          <a:pt x="2751214" y="-53984"/>
                          <a:pt x="2957450" y="9768"/>
                          <a:pt x="3158852" y="0"/>
                        </a:cubicBezTo>
                        <a:cubicBezTo>
                          <a:pt x="3360254" y="-9768"/>
                          <a:pt x="3477035" y="34996"/>
                          <a:pt x="3603913" y="0"/>
                        </a:cubicBezTo>
                        <a:cubicBezTo>
                          <a:pt x="3730791" y="-34996"/>
                          <a:pt x="4079447" y="3750"/>
                          <a:pt x="4244368" y="0"/>
                        </a:cubicBezTo>
                        <a:cubicBezTo>
                          <a:pt x="4409289" y="-3750"/>
                          <a:pt x="4738869" y="53023"/>
                          <a:pt x="4884822" y="0"/>
                        </a:cubicBezTo>
                        <a:cubicBezTo>
                          <a:pt x="4888879" y="110961"/>
                          <a:pt x="4870992" y="319634"/>
                          <a:pt x="4884822" y="523658"/>
                        </a:cubicBezTo>
                        <a:cubicBezTo>
                          <a:pt x="4898652" y="727682"/>
                          <a:pt x="4884669" y="797863"/>
                          <a:pt x="4884822" y="1047316"/>
                        </a:cubicBezTo>
                        <a:cubicBezTo>
                          <a:pt x="4884975" y="1296769"/>
                          <a:pt x="4869034" y="1335472"/>
                          <a:pt x="4884822" y="1591920"/>
                        </a:cubicBezTo>
                        <a:cubicBezTo>
                          <a:pt x="4900610" y="1848368"/>
                          <a:pt x="4860024" y="1897307"/>
                          <a:pt x="4884822" y="2094631"/>
                        </a:cubicBezTo>
                        <a:cubicBezTo>
                          <a:pt x="4773424" y="2096125"/>
                          <a:pt x="4563511" y="2041185"/>
                          <a:pt x="4342064" y="2094631"/>
                        </a:cubicBezTo>
                        <a:cubicBezTo>
                          <a:pt x="4120617" y="2148077"/>
                          <a:pt x="4099069" y="2079156"/>
                          <a:pt x="3897002" y="2094631"/>
                        </a:cubicBezTo>
                        <a:cubicBezTo>
                          <a:pt x="3694935" y="2110106"/>
                          <a:pt x="3622877" y="2066629"/>
                          <a:pt x="3354244" y="2094631"/>
                        </a:cubicBezTo>
                        <a:cubicBezTo>
                          <a:pt x="3085611" y="2122633"/>
                          <a:pt x="2875936" y="2066313"/>
                          <a:pt x="2713790" y="2094631"/>
                        </a:cubicBezTo>
                        <a:cubicBezTo>
                          <a:pt x="2551644" y="2122949"/>
                          <a:pt x="2310922" y="2039082"/>
                          <a:pt x="2171032" y="2094631"/>
                        </a:cubicBezTo>
                        <a:cubicBezTo>
                          <a:pt x="2031142" y="2150180"/>
                          <a:pt x="1884283" y="2073058"/>
                          <a:pt x="1774819" y="2094631"/>
                        </a:cubicBezTo>
                        <a:cubicBezTo>
                          <a:pt x="1665355" y="2116204"/>
                          <a:pt x="1487284" y="2063703"/>
                          <a:pt x="1329757" y="2094631"/>
                        </a:cubicBezTo>
                        <a:cubicBezTo>
                          <a:pt x="1172230" y="2125559"/>
                          <a:pt x="979815" y="2061840"/>
                          <a:pt x="689303" y="2094631"/>
                        </a:cubicBezTo>
                        <a:cubicBezTo>
                          <a:pt x="398791" y="2127422"/>
                          <a:pt x="301754" y="2090760"/>
                          <a:pt x="0" y="2094631"/>
                        </a:cubicBezTo>
                        <a:cubicBezTo>
                          <a:pt x="-29848" y="1891895"/>
                          <a:pt x="43418" y="1779230"/>
                          <a:pt x="0" y="1612866"/>
                        </a:cubicBezTo>
                        <a:cubicBezTo>
                          <a:pt x="-43418" y="1446503"/>
                          <a:pt x="56449" y="1223377"/>
                          <a:pt x="0" y="1110154"/>
                        </a:cubicBezTo>
                        <a:cubicBezTo>
                          <a:pt x="-56449" y="996931"/>
                          <a:pt x="8944" y="857973"/>
                          <a:pt x="0" y="649336"/>
                        </a:cubicBezTo>
                        <a:cubicBezTo>
                          <a:pt x="-8944" y="440699"/>
                          <a:pt x="40822" y="2999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38200" y="1909478"/>
            <a:ext cx="9626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ボール</a:t>
            </a:r>
            <a:endParaRPr lang="ja-JP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 rot="8020262">
            <a:off x="5089674" y="3787623"/>
            <a:ext cx="60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↑</a:t>
            </a:r>
          </a:p>
        </p:txBody>
      </p:sp>
      <p:sp>
        <p:nvSpPr>
          <p:cNvPr id="9" name="正方形/長方形 8"/>
          <p:cNvSpPr/>
          <p:nvPr/>
        </p:nvSpPr>
        <p:spPr>
          <a:xfrm rot="2759061">
            <a:off x="3885989" y="3785449"/>
            <a:ext cx="6030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↑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5400000">
            <a:off x="4531172" y="2404791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</a:rPr>
              <a:t>↑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1155032" y="2722689"/>
            <a:ext cx="2590561" cy="526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738669" y="2722689"/>
            <a:ext cx="5575" cy="22343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767904" y="2522634"/>
            <a:ext cx="449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①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641782" y="4419146"/>
            <a:ext cx="449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②</a:t>
            </a:r>
          </a:p>
        </p:txBody>
      </p:sp>
      <p:cxnSp>
        <p:nvCxnSpPr>
          <p:cNvPr id="25" name="直線コネクタ 24"/>
          <p:cNvCxnSpPr/>
          <p:nvPr/>
        </p:nvCxnSpPr>
        <p:spPr>
          <a:xfrm>
            <a:off x="3070513" y="4597815"/>
            <a:ext cx="2528182" cy="866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596233" y="3128211"/>
            <a:ext cx="11952" cy="148125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8788BAD-A7F1-1816-1184-B7DD4EBDE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3827" r="29733" b="35156"/>
          <a:stretch/>
        </p:blipFill>
        <p:spPr>
          <a:xfrm>
            <a:off x="6929877" y="317416"/>
            <a:ext cx="4982951" cy="6235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0756" y="229184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</a:rPr>
              <a:t>完成に向けて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 rot="16200000">
            <a:off x="3994438" y="-1550264"/>
            <a:ext cx="4549691" cy="105156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600" dirty="0"/>
              <a:t>今後、製作予定の装置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94" y="2057679"/>
            <a:ext cx="929132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其の壱！　</a:t>
            </a:r>
            <a:r>
              <a:rPr kumimoji="1" lang="ja-JP" altLang="en-US" sz="4800" dirty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回転の動きを利用した装置</a:t>
            </a:r>
            <a:endParaRPr kumimoji="1" lang="en-US" altLang="ja-JP" sz="4800" dirty="0">
              <a:solidFill>
                <a:srgbClr val="FF000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3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・位置エネルギーを利用し、</a:t>
            </a:r>
            <a:endParaRPr lang="en-US" altLang="ja-JP" sz="36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3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　ボールをうず状にくるくると回す</a:t>
            </a:r>
            <a:endParaRPr lang="en-US" altLang="ja-JP" sz="36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3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・運動エネルギーを利用し、</a:t>
            </a:r>
            <a:endParaRPr lang="en-US" altLang="ja-JP" sz="36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3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　ジェットコースターのコークスクリュー</a:t>
            </a:r>
            <a:endParaRPr lang="en-US" altLang="ja-JP" sz="36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3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　のようにボールを</a:t>
            </a:r>
            <a:r>
              <a:rPr lang="en-US" altLang="ja-JP" sz="3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</a:t>
            </a:r>
            <a:r>
              <a:rPr lang="ja-JP" altLang="en-US" sz="3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回転させる</a:t>
            </a:r>
            <a:endParaRPr lang="en-US" altLang="ja-JP" sz="48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36719" y="5975313"/>
            <a:ext cx="12859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動滑車</a:t>
            </a:r>
            <a:endParaRPr lang="ja-JP" alt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490212" y="1684654"/>
            <a:ext cx="12859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定滑車</a:t>
            </a:r>
          </a:p>
        </p:txBody>
      </p:sp>
      <p:sp>
        <p:nvSpPr>
          <p:cNvPr id="8" name="正方形/長方形 7"/>
          <p:cNvSpPr/>
          <p:nvPr/>
        </p:nvSpPr>
        <p:spPr>
          <a:xfrm rot="9852914">
            <a:off x="10883067" y="3497691"/>
            <a:ext cx="60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↑</a:t>
            </a:r>
          </a:p>
        </p:txBody>
      </p:sp>
      <p:sp>
        <p:nvSpPr>
          <p:cNvPr id="9" name="正方形/長方形 8"/>
          <p:cNvSpPr/>
          <p:nvPr/>
        </p:nvSpPr>
        <p:spPr>
          <a:xfrm rot="311805">
            <a:off x="7553724" y="5328926"/>
            <a:ext cx="1074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↺</a:t>
            </a:r>
            <a:endParaRPr lang="ja-JP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 rot="10436274">
            <a:off x="9946221" y="971025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↻</a:t>
            </a:r>
            <a:endParaRPr lang="ja-JP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 rot="18232020">
            <a:off x="8991590" y="3410175"/>
            <a:ext cx="609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→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816479"/>
            <a:ext cx="780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其の弐！　</a:t>
            </a:r>
            <a:r>
              <a:rPr lang="ja-JP" altLang="en-US" sz="4800" dirty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滑車を利用した装置</a:t>
            </a:r>
          </a:p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802136" y="4424554"/>
            <a:ext cx="609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↑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0227319" y="3164055"/>
            <a:ext cx="15488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引っ張ると</a:t>
            </a:r>
            <a:r>
              <a:rPr lang="en-US" altLang="ja-JP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</a:t>
            </a:r>
            <a:endParaRPr lang="ja-JP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354752" y="4084720"/>
            <a:ext cx="17011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持ち上がる！</a:t>
            </a:r>
          </a:p>
        </p:txBody>
      </p:sp>
    </p:spTree>
    <p:extLst>
      <p:ext uri="{BB962C8B-B14F-4D97-AF65-F5344CB8AC3E}">
        <p14:creationId xmlns:p14="http://schemas.microsoft.com/office/powerpoint/2010/main" val="363743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330" y="365125"/>
            <a:ext cx="11936896" cy="1325563"/>
          </a:xfrm>
        </p:spPr>
        <p:txBody>
          <a:bodyPr>
            <a:normAutofit fontScale="90000"/>
          </a:bodyPr>
          <a:lstStyle/>
          <a:p>
            <a:r>
              <a:rPr lang="ja-JP" altLang="en-US" sz="4400" dirty="0">
                <a:solidFill>
                  <a:srgbClr val="FFFF00"/>
                </a:solidFill>
              </a:rPr>
              <a:t>位置、運動エネルギーを身近に感じてもらうためには？</a:t>
            </a:r>
            <a:br>
              <a:rPr lang="en-US" altLang="ja-JP" sz="4400" dirty="0"/>
            </a:b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 rot="16200000">
            <a:off x="3779746" y="-1746586"/>
            <a:ext cx="4596063" cy="10431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/>
              <a:t>　・今回制作した装置を、遊んでくれる人が</a:t>
            </a:r>
            <a:r>
              <a:rPr lang="ja-JP" altLang="en-US" sz="3200" dirty="0">
                <a:solidFill>
                  <a:srgbClr val="FF0000"/>
                </a:solidFill>
              </a:rPr>
              <a:t>簡単に物理法則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　　を理解してもらえるよう</a:t>
            </a:r>
            <a:r>
              <a:rPr lang="ja-JP" altLang="en-US" sz="3200" dirty="0"/>
              <a:t>改善を行う。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・体験を通して、</a:t>
            </a:r>
            <a:r>
              <a:rPr lang="ja-JP" altLang="en-US" sz="3200" dirty="0">
                <a:solidFill>
                  <a:srgbClr val="FF0000"/>
                </a:solidFill>
              </a:rPr>
              <a:t>楽しく学べたという記憶が残ること</a:t>
            </a:r>
            <a:r>
              <a:rPr lang="ja-JP" altLang="en-US" sz="3200" dirty="0"/>
              <a:t>を目標に、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作業を進めていく。</a:t>
            </a:r>
            <a:endParaRPr lang="en-US" altLang="ja-JP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" y="3810401"/>
            <a:ext cx="5975685" cy="30475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79" y="3423933"/>
            <a:ext cx="5257547" cy="34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473</Words>
  <Application>Microsoft Office PowerPoint</Application>
  <PresentationFormat>ワイド画面</PresentationFormat>
  <Paragraphs>117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HGP行書体</vt:lpstr>
      <vt:lpstr>Arial</vt:lpstr>
      <vt:lpstr>Calibri</vt:lpstr>
      <vt:lpstr>Calibri Light</vt:lpstr>
      <vt:lpstr>Cambria Math</vt:lpstr>
      <vt:lpstr>Office テーマ</vt:lpstr>
      <vt:lpstr>ナカヤス スイッチ   M3a　中安班長と愉快な仲間たち</vt:lpstr>
      <vt:lpstr>仮説とねらい</vt:lpstr>
      <vt:lpstr>製作した装置①</vt:lpstr>
      <vt:lpstr>製作した装置②</vt:lpstr>
      <vt:lpstr>位置・運動エネルギーについて</vt:lpstr>
      <vt:lpstr>完成に向けて</vt:lpstr>
      <vt:lpstr>位置、運動エネルギーを身近に感じてもらうためには？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 ラ カ ワ ス イ ッ チ</dc:title>
  <dc:creator>Administrator</dc:creator>
  <cp:lastModifiedBy>荒川 直己</cp:lastModifiedBy>
  <cp:revision>56</cp:revision>
  <cp:lastPrinted>2023-07-25T06:29:40Z</cp:lastPrinted>
  <dcterms:created xsi:type="dcterms:W3CDTF">2023-07-04T00:52:00Z</dcterms:created>
  <dcterms:modified xsi:type="dcterms:W3CDTF">2023-07-25T23:31:28Z</dcterms:modified>
</cp:coreProperties>
</file>